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6" r:id="rId4"/>
    <p:sldId id="261" r:id="rId5"/>
    <p:sldId id="270" r:id="rId6"/>
    <p:sldId id="267" r:id="rId7"/>
    <p:sldId id="272" r:id="rId8"/>
    <p:sldId id="259" r:id="rId9"/>
    <p:sldId id="260" r:id="rId10"/>
    <p:sldId id="262" r:id="rId11"/>
    <p:sldId id="264" r:id="rId12"/>
    <p:sldId id="263" r:id="rId13"/>
    <p:sldId id="265" r:id="rId14"/>
    <p:sldId id="268" r:id="rId15"/>
    <p:sldId id="269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0EF0"/>
    <a:srgbClr val="FF5D5D"/>
    <a:srgbClr val="07CB07"/>
    <a:srgbClr val="96F2F2"/>
    <a:srgbClr val="66FFFF"/>
    <a:srgbClr val="59F94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4" d="100"/>
          <a:sy n="84" d="100"/>
        </p:scale>
        <p:origin x="-155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39515514_139-www-funnyart-club-p-detskie-foni-1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762000"/>
            <a:ext cx="4996048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КАНИКУЛЫ</a:t>
            </a:r>
            <a:endParaRPr lang="ru-RU" sz="7200" b="1" dirty="0">
              <a:ln w="31550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228600"/>
            <a:ext cx="5404236" cy="52322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тематический журнал для детей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838200"/>
            <a:ext cx="979755" cy="523220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itchFamily="18" charset="0"/>
                <a:ea typeface="Cambria Math" pitchFamily="18" charset="0"/>
              </a:rPr>
              <a:t>2024</a:t>
            </a:r>
            <a:endParaRPr lang="ru-RU" sz="2800" b="1" cap="all" dirty="0">
              <a:ln w="90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7" name="Рисунок 6" descr="1680419366_krot-info-p-tri-kota-kartinki-na-belom-fone-vkontakte-8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020918">
            <a:off x="3188449" y="1846459"/>
            <a:ext cx="4165189" cy="24991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5650468"/>
            <a:ext cx="2856872" cy="1207532"/>
          </a:xfrm>
          <a:prstGeom prst="rect">
            <a:avLst/>
          </a:prstGeom>
          <a:noFill/>
        </p:spPr>
        <p:txBody>
          <a:bodyPr wrap="none" rtlCol="0">
            <a:prstTxWarp prst="textCirclePour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МБОУ СШ № 6 1 «А»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52400"/>
            <a:ext cx="5867400" cy="369332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Традиции разных стран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838200"/>
            <a:ext cx="3657600" cy="5047536"/>
          </a:xfrm>
          <a:prstGeom prst="rect">
            <a:avLst/>
          </a:prstGeom>
          <a:solidFill>
            <a:srgbClr val="FF5D5D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>Испания </a:t>
            </a:r>
          </a:p>
          <a:p>
            <a:pPr algn="just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Фестиваль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Ла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Томатина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Ла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Томатина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- это фестиваль, который проходит в городе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Буньол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в Испании. В течение этого фестиваля участники бросают друг в друга спелые помидоры. Традиция началась в 1945 году и с тех пор стала популярным событием. Люди со всего мира съезжаются в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Буньол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, чтобы принять участие в этом удивительном и веселом празднике.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ru-RU" dirty="0" smtClean="0">
                <a:latin typeface="Cambria Math" pitchFamily="18" charset="0"/>
                <a:ea typeface="Cambria Math" pitchFamily="18" charset="0"/>
              </a:rPr>
            </a:b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Рисунок 3" descr="6081c070e5964f5ac420d62cf7cbae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5800"/>
            <a:ext cx="4757098" cy="2971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1680419366_krot-info-p-tri-kota-kartinki-na-belom-fone-vkontakte-8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43400"/>
            <a:ext cx="3886200" cy="2331720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1447800" y="3733800"/>
            <a:ext cx="2667000" cy="990600"/>
          </a:xfrm>
          <a:prstGeom prst="cloudCallout">
            <a:avLst>
              <a:gd name="adj1" fmla="val -20833"/>
              <a:gd name="adj2" fmla="val 81759"/>
            </a:avLst>
          </a:prstGeom>
          <a:solidFill>
            <a:srgbClr val="FF5D5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Интересно они проводят время!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4843691_129-p-fon-s-romashkami-166.jpg"/>
          <p:cNvPicPr>
            <a:picLocks noChangeAspect="1"/>
          </p:cNvPicPr>
          <p:nvPr/>
        </p:nvPicPr>
        <p:blipFill>
          <a:blip r:embed="rId2"/>
          <a:srcRect b="3483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304800"/>
            <a:ext cx="2743200" cy="52322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О насекомых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762000"/>
            <a:ext cx="3505199" cy="53553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numCol="1" rtlCol="0">
            <a:spAutoFit/>
          </a:bodyPr>
          <a:lstStyle/>
          <a:p>
            <a:pPr algn="just"/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Бабочки используют свои усики для обнаружения запахов. Это помогает им найти пищу и партнеров для спаривания.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Стрекозы могут лететь во всех направлениях, включая назад, благодаря своим двум парам крыльев, которые могут двигаться независимо друг от друга.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Кузнечики "поют", трущие свои передние лапки о крылья, создавая характерный стрекочущий звук.</a:t>
            </a:r>
            <a:b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изображение_2024-05-17_13174398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47675">
            <a:off x="2427884" y="433270"/>
            <a:ext cx="5662797" cy="4938980"/>
          </a:xfrm>
          <a:prstGeom prst="rect">
            <a:avLst/>
          </a:prstGeom>
        </p:spPr>
      </p:pic>
      <p:pic>
        <p:nvPicPr>
          <p:cNvPr id="8" name="Рисунок 7" descr="факты о наекомых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819400"/>
            <a:ext cx="2133600" cy="213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4600" y="2362200"/>
            <a:ext cx="2588016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УЗНАЙ ЕЩЕ БОЛЬШЕ…</a:t>
            </a:r>
            <a:endParaRPr lang="ru-RU" b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Рисунок 9" descr="1680419366_krot-info-p-tri-kota-kartinki-na-belom-fone-vkontakte-8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4754880"/>
            <a:ext cx="3505200" cy="210312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4843691_129-p-fon-s-romashkami-1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313816">
            <a:off x="5525850" y="292648"/>
            <a:ext cx="3123029" cy="100817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 Math" pitchFamily="18" charset="0"/>
                <a:ea typeface="Cambria Math" pitchFamily="18" charset="0"/>
              </a:rPr>
              <a:t>О растениях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52400"/>
            <a:ext cx="4724400" cy="60324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Подсолнухи способны поворачивать свои головки вслед за движением солнца в течение дня. Это явление называется гелиотропизм.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Лаванда обладает сильным ароматом, который помогает отпугивать насекомых-вредителей, таких как моль и комары.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3. Розы могут определять время суток по уровню освещенности. Их бутоны раскрываются только при ярком солнечном свете.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4. Кукуруза является одной из самых быстрорастущих культур. При благоприятных условиях она может вырасти на 7-8 сантиметров всего за один день.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5. Томаты изначально были желтого цвета. Их красная окраска - результат мутации, случившейся в Южной Америке.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8000" t="15111" r="38000" b="26222"/>
          <a:stretch>
            <a:fillRect/>
          </a:stretch>
        </p:blipFill>
        <p:spPr bwMode="auto">
          <a:xfrm>
            <a:off x="5638800" y="838200"/>
            <a:ext cx="2743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943600" y="4191000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Саркисян Рафик 1 «А»</a:t>
            </a:r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52400" y="152400"/>
            <a:ext cx="4323428" cy="584775"/>
          </a:xfrm>
          <a:prstGeom prst="rect">
            <a:avLst/>
          </a:prstGeom>
          <a:solidFill>
            <a:srgbClr val="FFFF00"/>
          </a:solidFill>
          <a:ln w="762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ВЫСТАВКА РИСУНКОВ</a:t>
            </a:r>
            <a:endParaRPr lang="ru-RU" sz="3200" b="1" dirty="0">
              <a:ln w="31550" cmpd="sng">
                <a:solidFill>
                  <a:srgbClr val="002060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2000" t="15111" r="35000" b="20000"/>
          <a:stretch>
            <a:fillRect/>
          </a:stretch>
        </p:blipFill>
        <p:spPr bwMode="auto">
          <a:xfrm>
            <a:off x="2743200" y="914400"/>
            <a:ext cx="2438400" cy="26970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8000" t="15333" r="39000" b="26889"/>
          <a:stretch>
            <a:fillRect/>
          </a:stretch>
        </p:blipFill>
        <p:spPr bwMode="auto">
          <a:xfrm rot="5400000">
            <a:off x="6058314" y="-267114"/>
            <a:ext cx="2400300" cy="33917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26500" t="15333" r="26500" b="25111"/>
          <a:stretch>
            <a:fillRect/>
          </a:stretch>
        </p:blipFill>
        <p:spPr bwMode="auto">
          <a:xfrm>
            <a:off x="5410200" y="2895600"/>
            <a:ext cx="3527946" cy="2514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 l="26000" t="15333" r="28000" b="26000"/>
          <a:stretch>
            <a:fillRect/>
          </a:stretch>
        </p:blipFill>
        <p:spPr bwMode="auto">
          <a:xfrm>
            <a:off x="1371600" y="3810000"/>
            <a:ext cx="3810000" cy="27332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 l="29000" t="15111" r="32000" b="32444"/>
          <a:stretch>
            <a:fillRect/>
          </a:stretch>
        </p:blipFill>
        <p:spPr bwMode="auto">
          <a:xfrm>
            <a:off x="152400" y="1066800"/>
            <a:ext cx="2286000" cy="2133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09600" y="2895600"/>
            <a:ext cx="1752600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Кузьмин Костя 1 «А»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352800" y="3276600"/>
            <a:ext cx="1703864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/>
              <a:t>Грачева Света 1 «А»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553200" y="2286000"/>
            <a:ext cx="1979324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Казак Мирослава 1 «А»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276600" y="6172200"/>
            <a:ext cx="1753429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Кузьмин Костя 1 «А»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086600" y="5105400"/>
            <a:ext cx="1829283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/>
              <a:t>Балан Тимофей 1 «А»</a:t>
            </a:r>
            <a:endParaRPr lang="ru-RU" sz="1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RnsNhRpd1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ru-RU" dirty="0" smtClean="0"/>
              <a:t>ЛЕТНИЕ РЕЦЕПТЫ</a:t>
            </a:r>
            <a:endParaRPr lang="ru-RU" dirty="0"/>
          </a:p>
        </p:txBody>
      </p:sp>
      <p:pic>
        <p:nvPicPr>
          <p:cNvPr id="4" name="Рисунок 3" descr="K4a2s_9gc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4648200" cy="5410200"/>
          </a:xfrm>
          <a:prstGeom prst="rect">
            <a:avLst/>
          </a:prstGeom>
        </p:spPr>
      </p:pic>
      <p:pic>
        <p:nvPicPr>
          <p:cNvPr id="5" name="Рисунок 4" descr="15ed67a11db4cfb8520c49c0716d0d8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447800"/>
            <a:ext cx="4495800" cy="5410200"/>
          </a:xfrm>
          <a:prstGeom prst="rect">
            <a:avLst/>
          </a:prstGeom>
        </p:spPr>
      </p:pic>
      <p:sp>
        <p:nvSpPr>
          <p:cNvPr id="6" name="Улыбающееся лицо 5"/>
          <p:cNvSpPr/>
          <p:nvPr/>
        </p:nvSpPr>
        <p:spPr>
          <a:xfrm>
            <a:off x="8001000" y="1524000"/>
            <a:ext cx="1143000" cy="990600"/>
          </a:xfrm>
          <a:prstGeom prst="smileyFac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219200"/>
            <a:ext cx="5181600" cy="381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6000" t="17778" r="38667" b="21778"/>
          <a:stretch>
            <a:fillRect/>
          </a:stretch>
        </p:blipFill>
        <p:spPr bwMode="auto">
          <a:xfrm>
            <a:off x="228600" y="137160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4102405" cy="707886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prstTxWarp prst="textInflateBottom">
              <a:avLst/>
            </a:prstTxWarp>
            <a:sp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ПОСЛОВИЦЫ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533400"/>
            <a:ext cx="36576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Летней день год кормит.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Люди рады Лету, а пчела цвету.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Что летом родится, то зимой пригодится.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Дождливое лето хуже осени.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Лето работает на зиму, а зима на лето.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Плохое лето, коли солнца нету.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По дважды в год лета не бывает.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Не проси лета долгого, проси теплого.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Красное лето — зеленый покос.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Пройдет лето и не это.</a:t>
            </a:r>
          </a:p>
          <a:p>
            <a:endParaRPr lang="ru-RU" b="1" dirty="0">
              <a:solidFill>
                <a:srgbClr val="290E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4419600"/>
            <a:ext cx="233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Лагошина</a:t>
            </a:r>
            <a:r>
              <a:rPr lang="ru-RU" dirty="0" smtClean="0"/>
              <a:t> Агата 1 «А»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4793119_2-p-fon-dlya-detskoi-knigi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47800"/>
            <a:ext cx="557126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7030A0"/>
            </a:solidFill>
            <a:prstDash val="sysDash"/>
          </a:ln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40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mbria Math" pitchFamily="18" charset="0"/>
                <a:ea typeface="Cambria Math" pitchFamily="18" charset="0"/>
              </a:rPr>
              <a:t>Всем! Всем! Читателям!</a:t>
            </a:r>
            <a:endParaRPr lang="ru-RU" sz="4000" b="1" dirty="0">
              <a:ln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2514600"/>
            <a:ext cx="5638800" cy="35394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 Math" pitchFamily="18" charset="0"/>
                <a:ea typeface="Cambria Math" pitchFamily="18" charset="0"/>
              </a:rPr>
              <a:t>В каждом номере:</a:t>
            </a:r>
          </a:p>
          <a:p>
            <a:pPr>
              <a:buFont typeface="Wingdings" pitchFamily="2" charset="2"/>
              <a:buChar char="Ø"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 Math" pitchFamily="18" charset="0"/>
                <a:ea typeface="Cambria Math" pitchFamily="18" charset="0"/>
              </a:rPr>
              <a:t>интересные факты</a:t>
            </a:r>
          </a:p>
          <a:p>
            <a:pPr>
              <a:buFont typeface="Wingdings" pitchFamily="2" charset="2"/>
              <a:buChar char="Ø"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 Math" pitchFamily="18" charset="0"/>
                <a:ea typeface="Cambria Math" pitchFamily="18" charset="0"/>
              </a:rPr>
              <a:t>советы по безопасности</a:t>
            </a:r>
          </a:p>
          <a:p>
            <a:pPr>
              <a:buFont typeface="Wingdings" pitchFamily="2" charset="2"/>
              <a:buChar char="Ø"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 Math" pitchFamily="18" charset="0"/>
                <a:ea typeface="Cambria Math" pitchFamily="18" charset="0"/>
              </a:rPr>
              <a:t>загадки</a:t>
            </a:r>
          </a:p>
          <a:p>
            <a:pPr>
              <a:buFont typeface="Wingdings" pitchFamily="2" charset="2"/>
              <a:buChar char="Ø"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 Math" pitchFamily="18" charset="0"/>
                <a:ea typeface="Cambria Math" pitchFamily="18" charset="0"/>
              </a:rPr>
              <a:t>рецепты</a:t>
            </a:r>
          </a:p>
          <a:p>
            <a:pPr>
              <a:buFont typeface="Wingdings" pitchFamily="2" charset="2"/>
              <a:buChar char="Ø"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 Math" pitchFamily="18" charset="0"/>
                <a:ea typeface="Cambria Math" pitchFamily="18" charset="0"/>
              </a:rPr>
              <a:t>Выставка рисунков</a:t>
            </a:r>
          </a:p>
          <a:p>
            <a:pPr>
              <a:buFont typeface="Wingdings" pitchFamily="2" charset="2"/>
              <a:buChar char="Ø"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 Math" pitchFamily="18" charset="0"/>
                <a:ea typeface="Cambria Math" pitchFamily="18" charset="0"/>
              </a:rPr>
              <a:t>Пословицы</a:t>
            </a:r>
          </a:p>
          <a:p>
            <a:pPr>
              <a:buFont typeface="Wingdings" pitchFamily="2" charset="2"/>
              <a:buChar char="Ø"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 Math" pitchFamily="18" charset="0"/>
                <a:ea typeface="Cambria Math" pitchFamily="18" charset="0"/>
              </a:rPr>
              <a:t>О самом главном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39515514_139-www-funnyart-club-p-detskie-foni-1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52400"/>
            <a:ext cx="2150332" cy="646331"/>
          </a:xfrm>
          <a:prstGeom prst="rect">
            <a:avLst/>
          </a:prstGeom>
          <a:noFill/>
        </p:spPr>
        <p:txBody>
          <a:bodyPr wrap="none" rtlCol="0">
            <a:prstTxWarp prst="textFadeUp">
              <a:avLst/>
            </a:prstTxWarp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 Math" pitchFamily="18" charset="0"/>
                <a:ea typeface="Cambria Math" pitchFamily="18" charset="0"/>
              </a:rPr>
              <a:t>ЗАГАДКИ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209800"/>
            <a:ext cx="35052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Солнце светит, аж печет,</a:t>
            </a:r>
            <a:br>
              <a:rPr lang="ru-RU" dirty="0" smtClean="0">
                <a:latin typeface="Cambria Math" pitchFamily="18" charset="0"/>
                <a:ea typeface="Cambria Math" pitchFamily="18" charset="0"/>
              </a:rPr>
            </a:br>
            <a:r>
              <a:rPr lang="ru-RU" dirty="0" smtClean="0">
                <a:latin typeface="Cambria Math" pitchFamily="18" charset="0"/>
                <a:ea typeface="Cambria Math" pitchFamily="18" charset="0"/>
              </a:rPr>
              <a:t>Пчелы носят в улей мед.</a:t>
            </a:r>
            <a:br>
              <a:rPr lang="ru-RU" dirty="0" smtClean="0">
                <a:latin typeface="Cambria Math" pitchFamily="18" charset="0"/>
                <a:ea typeface="Cambria Math" pitchFamily="18" charset="0"/>
              </a:rPr>
            </a:br>
            <a:r>
              <a:rPr lang="ru-RU" dirty="0" smtClean="0">
                <a:latin typeface="Cambria Math" pitchFamily="18" charset="0"/>
                <a:ea typeface="Cambria Math" pitchFamily="18" charset="0"/>
              </a:rPr>
              <a:t>Все кругом в цветы одето,</a:t>
            </a:r>
            <a:br>
              <a:rPr lang="ru-RU" dirty="0" smtClean="0">
                <a:latin typeface="Cambria Math" pitchFamily="18" charset="0"/>
                <a:ea typeface="Cambria Math" pitchFamily="18" charset="0"/>
              </a:rPr>
            </a:br>
            <a:r>
              <a:rPr lang="ru-RU" dirty="0" smtClean="0">
                <a:latin typeface="Cambria Math" pitchFamily="18" charset="0"/>
                <a:ea typeface="Cambria Math" pitchFamily="18" charset="0"/>
              </a:rPr>
              <a:t>Наступило уже...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14400"/>
            <a:ext cx="3530197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Дождь прошёл и вышло солнце,</a:t>
            </a:r>
            <a:br>
              <a:rPr lang="ru-RU" dirty="0" smtClean="0">
                <a:latin typeface="Cambria Math" pitchFamily="18" charset="0"/>
                <a:ea typeface="Cambria Math" pitchFamily="18" charset="0"/>
              </a:rPr>
            </a:br>
            <a:r>
              <a:rPr lang="ru-RU" dirty="0" smtClean="0">
                <a:latin typeface="Cambria Math" pitchFamily="18" charset="0"/>
                <a:ea typeface="Cambria Math" pitchFamily="18" charset="0"/>
              </a:rPr>
              <a:t>Посмотри скорей в оконце:</a:t>
            </a:r>
            <a:br>
              <a:rPr lang="ru-RU" dirty="0" smtClean="0">
                <a:latin typeface="Cambria Math" pitchFamily="18" charset="0"/>
                <a:ea typeface="Cambria Math" pitchFamily="18" charset="0"/>
              </a:rPr>
            </a:br>
            <a:r>
              <a:rPr lang="ru-RU" dirty="0" smtClean="0">
                <a:latin typeface="Cambria Math" pitchFamily="18" charset="0"/>
                <a:ea typeface="Cambria Math" pitchFamily="18" charset="0"/>
              </a:rPr>
              <a:t>Мост развесился цветной,</a:t>
            </a:r>
            <a:br>
              <a:rPr lang="ru-RU" dirty="0" smtClean="0">
                <a:latin typeface="Cambria Math" pitchFamily="18" charset="0"/>
                <a:ea typeface="Cambria Math" pitchFamily="18" charset="0"/>
              </a:rPr>
            </a:br>
            <a:r>
              <a:rPr lang="ru-RU" dirty="0" smtClean="0">
                <a:latin typeface="Cambria Math" pitchFamily="18" charset="0"/>
                <a:ea typeface="Cambria Math" pitchFamily="18" charset="0"/>
              </a:rPr>
              <a:t>Длинный, яркий и большой!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581400"/>
            <a:ext cx="3429000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Шарик высунул язык —</a:t>
            </a:r>
            <a:br>
              <a:rPr lang="ru-RU" dirty="0" smtClean="0">
                <a:latin typeface="Cambria Math" pitchFamily="18" charset="0"/>
                <a:ea typeface="Cambria Math" pitchFamily="18" charset="0"/>
              </a:rPr>
            </a:br>
            <a:r>
              <a:rPr lang="ru-RU" dirty="0" smtClean="0">
                <a:latin typeface="Cambria Math" pitchFamily="18" charset="0"/>
                <a:ea typeface="Cambria Math" pitchFamily="18" charset="0"/>
              </a:rPr>
              <a:t>Он к такому не привык,</a:t>
            </a:r>
            <a:br>
              <a:rPr lang="ru-RU" dirty="0" smtClean="0">
                <a:latin typeface="Cambria Math" pitchFamily="18" charset="0"/>
                <a:ea typeface="Cambria Math" pitchFamily="18" charset="0"/>
              </a:rPr>
            </a:br>
            <a:r>
              <a:rPr lang="ru-RU" dirty="0" smtClean="0">
                <a:latin typeface="Cambria Math" pitchFamily="18" charset="0"/>
                <a:ea typeface="Cambria Math" pitchFamily="18" charset="0"/>
              </a:rPr>
              <a:t>Ни зимою, ни весной</a:t>
            </a:r>
            <a:br>
              <a:rPr lang="ru-RU" dirty="0" smtClean="0">
                <a:latin typeface="Cambria Math" pitchFamily="18" charset="0"/>
                <a:ea typeface="Cambria Math" pitchFamily="18" charset="0"/>
              </a:rPr>
            </a:br>
            <a:r>
              <a:rPr lang="ru-RU" dirty="0" smtClean="0">
                <a:latin typeface="Cambria Math" pitchFamily="18" charset="0"/>
                <a:ea typeface="Cambria Math" pitchFamily="18" charset="0"/>
              </a:rPr>
              <a:t>Погоды не было такой,</a:t>
            </a:r>
            <a:br>
              <a:rPr lang="ru-RU" dirty="0" smtClean="0">
                <a:latin typeface="Cambria Math" pitchFamily="18" charset="0"/>
                <a:ea typeface="Cambria Math" pitchFamily="18" charset="0"/>
              </a:rPr>
            </a:br>
            <a:r>
              <a:rPr lang="ru-RU" dirty="0" smtClean="0">
                <a:latin typeface="Cambria Math" pitchFamily="18" charset="0"/>
                <a:ea typeface="Cambria Math" pitchFamily="18" charset="0"/>
              </a:rPr>
              <a:t>Ведь до вечера с утра</a:t>
            </a:r>
            <a:br>
              <a:rPr lang="ru-RU" dirty="0" smtClean="0">
                <a:latin typeface="Cambria Math" pitchFamily="18" charset="0"/>
                <a:ea typeface="Cambria Math" pitchFamily="18" charset="0"/>
              </a:rPr>
            </a:br>
            <a:r>
              <a:rPr lang="ru-RU" dirty="0" smtClean="0">
                <a:latin typeface="Cambria Math" pitchFamily="18" charset="0"/>
                <a:ea typeface="Cambria Math" pitchFamily="18" charset="0"/>
              </a:rPr>
              <a:t>Летом сильная...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410200"/>
            <a:ext cx="3429000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Пусть растут на стебельках,</a:t>
            </a:r>
            <a:br>
              <a:rPr lang="ru-RU" dirty="0" smtClean="0"/>
            </a:br>
            <a:r>
              <a:rPr lang="ru-RU" dirty="0" smtClean="0"/>
              <a:t>На кустах, а не в руках —</a:t>
            </a:r>
            <a:br>
              <a:rPr lang="ru-RU" dirty="0" smtClean="0"/>
            </a:br>
            <a:r>
              <a:rPr lang="ru-RU" dirty="0" smtClean="0"/>
              <a:t>Все прекрасны, как мечты,</a:t>
            </a:r>
            <a:br>
              <a:rPr lang="ru-RU" dirty="0" smtClean="0"/>
            </a:br>
            <a:r>
              <a:rPr lang="ru-RU" dirty="0" smtClean="0"/>
              <a:t>Эти летние...</a:t>
            </a:r>
            <a:endParaRPr lang="ru-RU" dirty="0"/>
          </a:p>
        </p:txBody>
      </p:sp>
      <p:pic>
        <p:nvPicPr>
          <p:cNvPr id="8" name="Рисунок 7" descr="wonder-dau-summer-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914400"/>
            <a:ext cx="3962400" cy="2806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0" y="152400"/>
            <a:ext cx="2329484" cy="584775"/>
          </a:xfrm>
          <a:prstGeom prst="rect">
            <a:avLst/>
          </a:prstGeom>
          <a:noFill/>
        </p:spPr>
        <p:txBody>
          <a:bodyPr wrap="none" rtlCol="0">
            <a:prstTxWarp prst="textFadeUp">
              <a:avLst/>
            </a:prstTxWarp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 Math" pitchFamily="18" charset="0"/>
                <a:ea typeface="Cambria Math" pitchFamily="18" charset="0"/>
              </a:rPr>
              <a:t>РАСКРАСКИ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Рисунок 9" descr="раскраски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267200"/>
            <a:ext cx="1866900" cy="1866900"/>
          </a:xfrm>
          <a:prstGeom prst="rect">
            <a:avLst/>
          </a:prstGeom>
        </p:spPr>
      </p:pic>
      <p:sp>
        <p:nvSpPr>
          <p:cNvPr id="11" name="Выноска 1 10"/>
          <p:cNvSpPr/>
          <p:nvPr/>
        </p:nvSpPr>
        <p:spPr>
          <a:xfrm>
            <a:off x="7467600" y="4191000"/>
            <a:ext cx="1524000" cy="914400"/>
          </a:xfrm>
          <a:prstGeom prst="borderCallout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ambria Math" pitchFamily="18" charset="0"/>
                <a:ea typeface="Cambria Math" pitchFamily="18" charset="0"/>
              </a:rPr>
              <a:t>Еще больше здесь…</a:t>
            </a:r>
            <a:endParaRPr lang="ru-RU" b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4876800" y="2971800"/>
            <a:ext cx="3962400" cy="33528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1680419366_krot-info-p-tri-kota-kartinki-na-belom-fone-vkontakte-8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421783">
            <a:off x="4635024" y="2775076"/>
            <a:ext cx="4237292" cy="2542375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>
            <a:off x="5029200" y="762000"/>
            <a:ext cx="3657600" cy="1752600"/>
          </a:xfrm>
          <a:prstGeom prst="cloudCallout">
            <a:avLst>
              <a:gd name="adj1" fmla="val 13905"/>
              <a:gd name="adj2" fmla="val 101735"/>
            </a:avLst>
          </a:prstGeom>
          <a:solidFill>
            <a:srgbClr val="290EF0"/>
          </a:solidFill>
          <a:ln w="762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Мы хотим предложить тебе классные идеи, как провести лето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44958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Поиск сокровищ на пляже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Создайте карту сокровищ, спрятанного на пляже, и дайте игрокам подсказки для его нахождения.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Водные гонки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Организуйте гонки на надувных кругах или плавучих матрасах в бассейне или на открытой воде.</a:t>
            </a: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Летний кроссворд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Подготовьте кроссворд с тематикой лета (слова типа "пляж", "солнце", "море") для разгадывания.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" name="Рисунок 9" descr="6024b03fca43473bec960c84cfc57d7f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762000"/>
            <a:ext cx="1447800" cy="1089857"/>
          </a:xfrm>
          <a:prstGeom prst="rect">
            <a:avLst/>
          </a:prstGeom>
        </p:spPr>
      </p:pic>
      <p:pic>
        <p:nvPicPr>
          <p:cNvPr id="11" name="Рисунок 10" descr="kryg_nadyvnoi_65_sm_1.jpg"/>
          <p:cNvPicPr>
            <a:picLocks noChangeAspect="1"/>
          </p:cNvPicPr>
          <p:nvPr/>
        </p:nvPicPr>
        <p:blipFill>
          <a:blip r:embed="rId4" cstate="print"/>
          <a:srcRect t="16000" b="16000"/>
          <a:stretch>
            <a:fillRect/>
          </a:stretch>
        </p:blipFill>
        <p:spPr>
          <a:xfrm>
            <a:off x="304800" y="2819400"/>
            <a:ext cx="2057400" cy="1399032"/>
          </a:xfrm>
          <a:prstGeom prst="rect">
            <a:avLst/>
          </a:prstGeom>
        </p:spPr>
      </p:pic>
      <p:pic>
        <p:nvPicPr>
          <p:cNvPr id="12" name="Рисунок 11" descr="pechkin-1_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5257800"/>
            <a:ext cx="2057399" cy="1462896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239000" y="4495800"/>
            <a:ext cx="17526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1680419366_krot-info-p-tri-kota-kartinki-na-belom-fone-vkontakte-8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421783">
            <a:off x="4858543" y="1851963"/>
            <a:ext cx="3895683" cy="2337410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>
            <a:off x="5075467" y="101185"/>
            <a:ext cx="3657600" cy="1752600"/>
          </a:xfrm>
          <a:prstGeom prst="cloudCallout">
            <a:avLst>
              <a:gd name="adj1" fmla="val -14181"/>
              <a:gd name="adj2" fmla="val 90785"/>
            </a:avLst>
          </a:prstGeom>
          <a:solidFill>
            <a:srgbClr val="FFC000"/>
          </a:solidFill>
          <a:ln w="762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Смотри здесь еще больше классных идей…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44958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Морской бой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Игра "Морской бой" в песочнице или на бумаге, но с использованием символов, характерных для лета (например, солнце, пальма, морская звезда).</a:t>
            </a: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Летний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пазл</a:t>
            </a:r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Разделите изображение летнего пейзажа на несколько частей и дайте участникам задание собрать его.</a:t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Соревнование по строительству песчаных замков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Устраивайте соревнования по созданию самого красивого и оригинального песчаного замка на пляже.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4343400"/>
            <a:ext cx="2057400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если ты перейдешь по этому</a:t>
            </a:r>
            <a:r>
              <a:rPr lang="en-US" sz="2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u="sng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QR </a:t>
            </a:r>
            <a:r>
              <a:rPr lang="ru-RU" sz="2000" b="1" u="sng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коду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то найдешь </a:t>
            </a:r>
            <a:r>
              <a:rPr lang="ru-RU" sz="20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гиганский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список </a:t>
            </a:r>
            <a:r>
              <a:rPr lang="ru-RU" sz="2000" b="1" u="sng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летних идей </a:t>
            </a:r>
            <a:endParaRPr lang="ru-RU" sz="2000" b="1" u="sng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гиганский список летних идей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4572000"/>
            <a:ext cx="1524000" cy="1524000"/>
          </a:xfrm>
          <a:prstGeom prst="rect">
            <a:avLst/>
          </a:prstGeom>
        </p:spPr>
      </p:pic>
      <p:pic>
        <p:nvPicPr>
          <p:cNvPr id="10" name="Рисунок 9" descr="404745-morskoy-boy-35.jpg"/>
          <p:cNvPicPr>
            <a:picLocks noChangeAspect="1"/>
          </p:cNvPicPr>
          <p:nvPr/>
        </p:nvPicPr>
        <p:blipFill>
          <a:blip r:embed="rId4" cstate="print"/>
          <a:srcRect l="5075" t="20896" r="2985" b="16418"/>
          <a:stretch>
            <a:fillRect/>
          </a:stretch>
        </p:blipFill>
        <p:spPr>
          <a:xfrm>
            <a:off x="2819400" y="1219200"/>
            <a:ext cx="1600200" cy="1143000"/>
          </a:xfrm>
          <a:prstGeom prst="rect">
            <a:avLst/>
          </a:prstGeom>
        </p:spPr>
      </p:pic>
      <p:pic>
        <p:nvPicPr>
          <p:cNvPr id="11" name="Рисунок 10" descr="Step Puzzle-70106sim-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3124200"/>
            <a:ext cx="1447800" cy="1123188"/>
          </a:xfrm>
          <a:prstGeom prst="rect">
            <a:avLst/>
          </a:prstGeom>
        </p:spPr>
      </p:pic>
      <p:pic>
        <p:nvPicPr>
          <p:cNvPr id="12" name="Рисунок 11" descr="2194.jpg"/>
          <p:cNvPicPr>
            <a:picLocks noChangeAspect="1"/>
          </p:cNvPicPr>
          <p:nvPr/>
        </p:nvPicPr>
        <p:blipFill>
          <a:blip r:embed="rId6"/>
          <a:srcRect l="19167" t="12463" r="25833" b="14966"/>
          <a:stretch>
            <a:fillRect/>
          </a:stretch>
        </p:blipFill>
        <p:spPr>
          <a:xfrm>
            <a:off x="3048000" y="5257800"/>
            <a:ext cx="1447800" cy="125281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3_avgusta_scaled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4843691_129-p-fon-s-romashkami-1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228600"/>
            <a:ext cx="3693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О САМОМ ГЛАВНОМ</a:t>
            </a:r>
            <a:endParaRPr lang="ru-RU" sz="24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838200"/>
            <a:ext cx="4419600" cy="4678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fontAlgn="base"/>
            <a:r>
              <a:rPr lang="ru-RU" sz="2000" b="1" i="1" dirty="0" smtClean="0">
                <a:latin typeface="Arial Narrow" pitchFamily="34" charset="0"/>
              </a:rPr>
              <a:t>Как меняется погода</a:t>
            </a:r>
          </a:p>
          <a:p>
            <a:pPr algn="just" fontAlgn="base"/>
            <a:r>
              <a:rPr lang="ru-RU" sz="2000" dirty="0" smtClean="0">
                <a:latin typeface="Arial Narrow" pitchFamily="34" charset="0"/>
              </a:rPr>
              <a:t>Температура воздуха поднимается, становится жарко. Благодаря этому нагревается земля и вода в реках, озерах, прудах и морях. Можно смело загорать и купаться.</a:t>
            </a:r>
          </a:p>
          <a:p>
            <a:pPr algn="just" fontAlgn="base"/>
            <a:r>
              <a:rPr lang="ru-RU" sz="2000" dirty="0" smtClean="0">
                <a:latin typeface="Arial Narrow" pitchFamily="34" charset="0"/>
              </a:rPr>
              <a:t>Часто летом идет теплый дождик, сопровождающийся грозой.  Гроза возникает из-за того, что капли дождя, из которых состоит грозовая туча, заряжаются электричеством, а когда между двумя такими тучами пробивается большой заряд, возникает и молния, за которой следуют раскаты грома.</a:t>
            </a:r>
          </a:p>
          <a:p>
            <a:pPr algn="just"/>
            <a:endParaRPr lang="ru-RU" dirty="0">
              <a:latin typeface="Arial Narrow" pitchFamily="34" charset="0"/>
            </a:endParaRPr>
          </a:p>
        </p:txBody>
      </p:sp>
      <p:pic>
        <p:nvPicPr>
          <p:cNvPr id="5" name="Рисунок 4" descr="1021_n2224815_big.jpg"/>
          <p:cNvPicPr>
            <a:picLocks noChangeAspect="1"/>
          </p:cNvPicPr>
          <p:nvPr/>
        </p:nvPicPr>
        <p:blipFill>
          <a:blip r:embed="rId3"/>
          <a:srcRect l="15000" t="20370" r="29167"/>
          <a:stretch>
            <a:fillRect/>
          </a:stretch>
        </p:blipFill>
        <p:spPr>
          <a:xfrm>
            <a:off x="5029200" y="1295400"/>
            <a:ext cx="3733800" cy="29953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96F2F2"/>
          </a:solidFill>
          <a:ln w="7620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1. Солнце является самым большим источником энергии в нашей солнечной системе. Оно составляет около 99,86% всей массы в нашей солнечной системе.</a:t>
            </a:r>
            <a:b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2. Температура на поверхности Солнца составляет около 5500 градусов Цельсия, а в его ядре может достигать 15 миллионов градусов Цельсия.</a:t>
            </a:r>
            <a:b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3. Солнце излучает свет и тепло благодаря термоядерным реакциям, происходящим в его ядре. В результате этих реакций происходит превращение водорода в гелий.</a:t>
            </a:r>
            <a:b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4. Солнечные вспышки и солнечные бури могут вызывать геомагнитные бури на Земле, которые могут воздействовать на радиосвязь, спутники и даже электропроводку.</a:t>
            </a:r>
            <a:b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5. Существует теория о том, что через несколько миллиардов лет Солнце превратится в красного гиганта, поглотив Меркурий и Венеру, а возможно и Землю, прежде чем стать белым карликом.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6000" t="15763" r="27500" b="25123"/>
          <a:stretch>
            <a:fillRect/>
          </a:stretch>
        </p:blipFill>
        <p:spPr bwMode="auto">
          <a:xfrm>
            <a:off x="4655818" y="-1"/>
            <a:ext cx="4488181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934200" y="2438400"/>
            <a:ext cx="201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Оганян Анна 1 «А»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2895600"/>
            <a:ext cx="4572000" cy="1200329"/>
          </a:xfrm>
          <a:prstGeom prst="rect">
            <a:avLst/>
          </a:prstGeom>
          <a:solidFill>
            <a:srgbClr val="66FFFF"/>
          </a:solidFill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ИНТЕРЕСНЫЕ ФАКТЫ</a:t>
            </a:r>
            <a:endParaRPr lang="ru-RU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4000" t="16000" r="35000" b="4889"/>
          <a:stretch>
            <a:fillRect/>
          </a:stretch>
        </p:blipFill>
        <p:spPr bwMode="auto">
          <a:xfrm rot="5400000">
            <a:off x="5524498" y="3238500"/>
            <a:ext cx="274320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172200" y="6324600"/>
            <a:ext cx="285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Патанина</a:t>
            </a:r>
            <a:r>
              <a:rPr lang="ru-RU" dirty="0" smtClean="0"/>
              <a:t> Мирослава 1 «А»</a:t>
            </a:r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8500" t="16000" r="32167" b="31556"/>
          <a:stretch>
            <a:fillRect/>
          </a:stretch>
        </p:blipFill>
        <p:spPr bwMode="auto">
          <a:xfrm>
            <a:off x="0" y="2667000"/>
            <a:ext cx="46411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solidFill>
            <a:srgbClr val="FFFF00"/>
          </a:solidFill>
          <a:ln w="762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 Math" pitchFamily="18" charset="0"/>
              <a:ea typeface="Cambria Math" pitchFamily="18" charset="0"/>
            </a:endParaRP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 Math" pitchFamily="18" charset="0"/>
                <a:ea typeface="Cambria Math" pitchFamily="18" charset="0"/>
              </a:rPr>
              <a:t>Вот несколько советов по безопасности на пляже :</a:t>
            </a:r>
            <a:r>
              <a:rPr lang="ru-RU" sz="2800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800" dirty="0" smtClean="0">
                <a:latin typeface="Cambria Math" pitchFamily="18" charset="0"/>
                <a:ea typeface="Cambria Math" pitchFamily="18" charset="0"/>
              </a:rPr>
            </a:br>
            <a:endParaRPr lang="ru-RU" sz="28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8200" y="3133904"/>
            <a:ext cx="4495800" cy="3724096"/>
          </a:xfrm>
          <a:prstGeom prst="rect">
            <a:avLst/>
          </a:prstGeom>
          <a:solidFill>
            <a:srgbClr val="00B0F0"/>
          </a:solidFill>
          <a:ln w="762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•    </a:t>
            </a:r>
          </a:p>
          <a:p>
            <a:pPr algn="just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 не брать еду у незнакомцев без разрешения родителей, так как неизвестно, какого она происхождения и сколько времени провела под палящим солнцем,</a:t>
            </a:r>
          </a:p>
          <a:p>
            <a:pPr algn="just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•   всегда находиться рядом с родителями, чтобы не потеряться в толпе, которая обычно бывает на пляже.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48200" y="1066800"/>
            <a:ext cx="4495800" cy="2000548"/>
          </a:xfrm>
          <a:prstGeom prst="rect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•  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 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не заходить в воду в одиночестве, без присмотра взрослых,</a:t>
            </a:r>
          </a:p>
          <a:p>
            <a:pPr algn="just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•     не окунаться в воду с разбега, как только вы придете на пляж (во избежание резких перепадов температур),</a:t>
            </a:r>
          </a:p>
        </p:txBody>
      </p:sp>
      <p:pic>
        <p:nvPicPr>
          <p:cNvPr id="7" name="Рисунок 6" descr="1680419366_krot-info-p-tri-kota-kartinki-na-belom-fone-vkontakte-8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"/>
            <a:ext cx="3734078" cy="22404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6324600"/>
            <a:ext cx="295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Краснодубская</a:t>
            </a:r>
            <a:r>
              <a:rPr lang="ru-RU" dirty="0" smtClean="0"/>
              <a:t> </a:t>
            </a:r>
            <a:r>
              <a:rPr lang="ru-RU" dirty="0" err="1" smtClean="0"/>
              <a:t>Есения</a:t>
            </a:r>
            <a:r>
              <a:rPr lang="ru-RU" dirty="0" smtClean="0"/>
              <a:t> 1 «А»</a:t>
            </a:r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393</Words>
  <PresentationFormat>Экран (4:3)</PresentationFormat>
  <Paragraphs>97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ЛЕТНИЕ РЕЦЕПТЫ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27</cp:revision>
  <dcterms:created xsi:type="dcterms:W3CDTF">2024-05-13T10:25:25Z</dcterms:created>
  <dcterms:modified xsi:type="dcterms:W3CDTF">2024-06-14T14:24:56Z</dcterms:modified>
</cp:coreProperties>
</file>